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59" r:id="rId9"/>
    <p:sldId id="268" r:id="rId10"/>
    <p:sldId id="270" r:id="rId11"/>
    <p:sldId id="273" r:id="rId12"/>
    <p:sldId id="277" r:id="rId13"/>
    <p:sldId id="275" r:id="rId14"/>
    <p:sldId id="278" r:id="rId15"/>
    <p:sldId id="276" r:id="rId16"/>
    <p:sldId id="262" r:id="rId17"/>
    <p:sldId id="263" r:id="rId18"/>
    <p:sldId id="264" r:id="rId19"/>
    <p:sldId id="265" r:id="rId20"/>
    <p:sldId id="279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6187" autoAdjust="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E2FE1-2E5F-4ABF-9705-9B074D9213C3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E5D9C-B733-491C-B44D-484910353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89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5D9C-B733-491C-B44D-4849103532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앉은 자세</a:t>
            </a:r>
            <a:r>
              <a:rPr lang="en-US" altLang="ko-KR" dirty="0"/>
              <a:t>: </a:t>
            </a:r>
            <a:r>
              <a:rPr lang="ko-KR" altLang="en-US" dirty="0" err="1"/>
              <a:t>거북목</a:t>
            </a:r>
            <a:r>
              <a:rPr lang="en-US" altLang="ko-KR" dirty="0"/>
              <a:t>, </a:t>
            </a:r>
            <a:r>
              <a:rPr lang="ko-KR" altLang="en-US" dirty="0" err="1"/>
              <a:t>편평등</a:t>
            </a:r>
            <a:r>
              <a:rPr lang="en-US" altLang="ko-KR" dirty="0"/>
              <a:t>, </a:t>
            </a:r>
            <a:r>
              <a:rPr lang="ko-KR" altLang="en-US" dirty="0" err="1"/>
              <a:t>골반비대칭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승모근</a:t>
            </a:r>
            <a:r>
              <a:rPr lang="ko-KR" altLang="en-US" dirty="0"/>
              <a:t> 통증 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5D9C-B733-491C-B44D-4849103532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1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DA06D-A572-755A-AB7F-FFA6BCECB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BB59A0-2753-58B0-628E-D78C9E165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FB837-7106-7561-81B1-66C4DE8C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045F4-5F19-B811-A6FC-C95C63F3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4BB1B-11E4-F4D1-3CBE-AD82D572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3B361-444D-4CF2-919D-A301E0DC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A1B56D-2DDD-24FF-A9B3-77515C7C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44CCF-FF25-EDE4-2B94-3C49EB6E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74F980-608A-1968-50E7-0E3F6560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6C8C0-EDEB-703C-35A3-9A84D79C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5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425F17-E5B8-C3B4-6C75-0E2FF67A2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9EDE12-CAA8-E94F-D364-41CA22C80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00F8E-67E8-F3A2-A875-4529FB8F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04547-7E9E-5B63-295C-F3DA0355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B1B74-29E2-0A68-82D3-D70E6E88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73657-08CA-98F5-76C7-A58825F3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645A9-ACEB-CAD9-4BBB-9941180F0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5BAE7A-F1DF-FB87-61B8-766141BA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39F3B-2011-CAEC-1515-D41ECDC6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93D22-E2F8-4605-7FDA-60A3BC5A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7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9CB31-EE38-4A1C-E1C6-D2299627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9E17-DB39-7414-70F2-3FE16F8FB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B5103-1D94-E35E-EB6C-9ABB95E8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FE7E2-08C6-658B-BE5D-98E4C981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E2FB-E06D-5704-E1FB-CA6518F0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5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4634C-C140-DA34-F505-A0574DDA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40767-8FC8-2E56-A887-17897FD6B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7CC330-5CAE-888E-4E04-9BADF53B1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30A7E2-AE14-0C08-C310-D0C383A8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A26EF8-3E4D-8326-F9FE-AEA80E46F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E6EBF-D00E-5E08-1A85-9078ECC8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9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4C7BB-9847-F9E3-5401-B291AAEA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40807-FAE2-65C7-ECE1-E9DFF97FE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4D1134-B11E-A588-5CF6-B2344BC52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DCC88-2E39-F4B4-71DB-79B92ED23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1317C6-8C5E-3888-EEC3-6ED67700D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1BB4E4-1242-CAE7-7962-EF03E81E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D99242-B151-D129-5F9F-D124616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5588E4-F20E-E1D4-B3F1-54FC9578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3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F40A7-DF70-2DDF-59DC-2CDAFBA1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A7F13B-F49D-FC3E-D8B4-B735E13E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972A96-96CE-3D6D-3DD5-5E99F196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82FA12-5C7A-039F-4ABE-EFEBBCF2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4ABB07-C65B-EFC3-08B0-56D567B2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0F8996-DB5C-0CC3-22E0-158A345E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906C4-D02C-0860-CEC9-82038512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0169-0060-7A45-6D5D-D890A8C7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CE316-8B83-B7BF-8686-AF070C92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54144-A89A-4276-8787-75D72A83B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96CED1-E88F-6EAD-64D0-E954815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6DBFA-D708-0E53-5792-07019D88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0D6DF6-437A-8336-CA04-C64C0231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8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99992-FDA9-F834-A344-FDEF8601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BDB9DD-ED1A-B613-9364-3FB8448CF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AF6450-4E2C-1FFD-52F2-971C3975E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9A770-A719-F1C2-ECA5-A97FDFED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7D1A76-9D28-9FFB-E454-AE8BD40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8ECE8B-3946-EFB5-6C42-30432411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8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126FD-E550-16CD-A5CE-152F2B80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692D4-160A-DEB0-C938-6413AD13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A6B3D-FBEF-FFB7-2E57-1E665ACF7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3FFBB-B9A4-48EA-800C-826C5D3214B8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DE00A-366A-B99F-74BA-0436F0C24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496E9E-E4BD-FF44-3234-B28FDD52A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F1BA9-B576-4305-907D-4FCA8D902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6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ED1F0-3BCF-C4D4-58B4-DB0CF9024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980" y="1927606"/>
            <a:ext cx="10226040" cy="90392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책상</a:t>
            </a:r>
            <a:r>
              <a:rPr lang="en-US" altLang="ko-KR" sz="5400" dirty="0"/>
              <a:t> </a:t>
            </a:r>
            <a:r>
              <a:rPr lang="ko-KR" altLang="en-US" sz="5400" dirty="0"/>
              <a:t>앉은 자세 분류기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03D552-7E72-A445-BC29-6FF6C1F22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882"/>
            <a:ext cx="9144000" cy="1010601"/>
          </a:xfrm>
        </p:spPr>
        <p:txBody>
          <a:bodyPr/>
          <a:lstStyle/>
          <a:p>
            <a:r>
              <a:rPr lang="en-US" altLang="ko-KR" dirty="0"/>
              <a:t>2023-05-15 </a:t>
            </a:r>
            <a:r>
              <a:rPr lang="ko-KR" altLang="en-US" dirty="0"/>
              <a:t>양진모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A85ECA-712A-C5DE-DA1C-316BFAAE4E17}"/>
              </a:ext>
            </a:extLst>
          </p:cNvPr>
          <p:cNvSpPr/>
          <p:nvPr/>
        </p:nvSpPr>
        <p:spPr>
          <a:xfrm>
            <a:off x="830580" y="929640"/>
            <a:ext cx="10530840" cy="4805997"/>
          </a:xfrm>
          <a:prstGeom prst="roundRect">
            <a:avLst/>
          </a:prstGeom>
          <a:noFill/>
          <a:ln w="269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D66D7E-59CA-AC86-DE60-935E5ED4A7B0}"/>
              </a:ext>
            </a:extLst>
          </p:cNvPr>
          <p:cNvCxnSpPr>
            <a:cxnSpLocks/>
          </p:cNvCxnSpPr>
          <p:nvPr/>
        </p:nvCxnSpPr>
        <p:spPr>
          <a:xfrm>
            <a:off x="2456900" y="2981573"/>
            <a:ext cx="7278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4412C2-9181-9857-FC51-45638206D2D1}"/>
              </a:ext>
            </a:extLst>
          </p:cNvPr>
          <p:cNvSpPr/>
          <p:nvPr/>
        </p:nvSpPr>
        <p:spPr>
          <a:xfrm>
            <a:off x="5096531" y="4456820"/>
            <a:ext cx="3772972" cy="21222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D054B0-FB59-981E-2217-6802AABE6FB8}"/>
              </a:ext>
            </a:extLst>
          </p:cNvPr>
          <p:cNvSpPr/>
          <p:nvPr/>
        </p:nvSpPr>
        <p:spPr>
          <a:xfrm>
            <a:off x="808081" y="4460307"/>
            <a:ext cx="3772972" cy="212229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C3E94-1252-B441-1565-6D7E8F4464BC}"/>
              </a:ext>
            </a:extLst>
          </p:cNvPr>
          <p:cNvSpPr/>
          <p:nvPr/>
        </p:nvSpPr>
        <p:spPr>
          <a:xfrm>
            <a:off x="5096531" y="1916116"/>
            <a:ext cx="3772972" cy="212229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103D1-02CA-903F-E4C1-7757CE64BBAF}"/>
              </a:ext>
            </a:extLst>
          </p:cNvPr>
          <p:cNvSpPr/>
          <p:nvPr/>
        </p:nvSpPr>
        <p:spPr>
          <a:xfrm>
            <a:off x="812924" y="1887873"/>
            <a:ext cx="3772972" cy="212229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분석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</a:rPr>
              <a:t>문제점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9ADFA1B-904B-2F17-8EEF-E28BE8D50A46}"/>
              </a:ext>
            </a:extLst>
          </p:cNvPr>
          <p:cNvGrpSpPr/>
          <p:nvPr/>
        </p:nvGrpSpPr>
        <p:grpSpPr>
          <a:xfrm>
            <a:off x="812927" y="1887876"/>
            <a:ext cx="8070595" cy="4696444"/>
            <a:chOff x="2060702" y="1887876"/>
            <a:chExt cx="8070595" cy="4696444"/>
          </a:xfrm>
        </p:grpSpPr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0BEDF7F2-18A1-BD6C-A13C-43130EDE4D4D}"/>
                </a:ext>
              </a:extLst>
            </p:cNvPr>
            <p:cNvSpPr/>
            <p:nvPr/>
          </p:nvSpPr>
          <p:spPr>
            <a:xfrm>
              <a:off x="4588326" y="2726560"/>
              <a:ext cx="3015344" cy="301534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DDF4F8A-60BD-6FA1-B207-1D136B6FCA76}"/>
                </a:ext>
              </a:extLst>
            </p:cNvPr>
            <p:cNvGrpSpPr/>
            <p:nvPr/>
          </p:nvGrpSpPr>
          <p:grpSpPr>
            <a:xfrm>
              <a:off x="2060702" y="1887876"/>
              <a:ext cx="8070595" cy="4696444"/>
              <a:chOff x="2060702" y="1887876"/>
              <a:chExt cx="8070595" cy="4696444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428294-99E8-F3C7-2666-53B569168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0702" y="4234232"/>
                <a:ext cx="807059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284942-C6CA-6A50-E053-20B85DD70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87876"/>
                <a:ext cx="0" cy="469644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41ADA7-D096-B316-8B9F-EBD1C7F4F322}"/>
              </a:ext>
            </a:extLst>
          </p:cNvPr>
          <p:cNvSpPr txBox="1"/>
          <p:nvPr/>
        </p:nvSpPr>
        <p:spPr>
          <a:xfrm>
            <a:off x="3495986" y="3547336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정상</a:t>
            </a:r>
            <a:endParaRPr lang="en-US" altLang="ko-KR" sz="1600" dirty="0"/>
          </a:p>
          <a:p>
            <a:pPr algn="r"/>
            <a:r>
              <a:rPr lang="en-US" altLang="ko-KR" sz="1600" dirty="0"/>
              <a:t>normal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D5F3E0-15A4-87B5-7BD8-382423A1774B}"/>
              </a:ext>
            </a:extLst>
          </p:cNvPr>
          <p:cNvSpPr txBox="1"/>
          <p:nvPr/>
        </p:nvSpPr>
        <p:spPr>
          <a:xfrm>
            <a:off x="4894179" y="3547335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거북목</a:t>
            </a:r>
            <a:endParaRPr lang="en-US" altLang="ko-KR" sz="1600" dirty="0"/>
          </a:p>
          <a:p>
            <a:r>
              <a:rPr lang="en-US" altLang="ko-KR" sz="1600" spc="-150" dirty="0"/>
              <a:t>forward head</a:t>
            </a:r>
            <a:endParaRPr lang="ko-KR" altLang="en-US" sz="1600" spc="-1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52FA0-33D7-F7D6-9361-951966615EDD}"/>
              </a:ext>
            </a:extLst>
          </p:cNvPr>
          <p:cNvSpPr txBox="1"/>
          <p:nvPr/>
        </p:nvSpPr>
        <p:spPr>
          <a:xfrm>
            <a:off x="3493397" y="4347122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편평등</a:t>
            </a:r>
            <a:endParaRPr lang="en-US" altLang="ko-KR" sz="1600" dirty="0"/>
          </a:p>
          <a:p>
            <a:pPr algn="r"/>
            <a:r>
              <a:rPr lang="en-US" altLang="ko-KR" sz="1600" spc="-150" dirty="0"/>
              <a:t>flat back</a:t>
            </a:r>
            <a:endParaRPr lang="ko-KR" altLang="en-US" sz="1600" spc="-1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DCDFE-6D0A-C6DC-03D4-7BA2244A95C1}"/>
              </a:ext>
            </a:extLst>
          </p:cNvPr>
          <p:cNvSpPr txBox="1"/>
          <p:nvPr/>
        </p:nvSpPr>
        <p:spPr>
          <a:xfrm>
            <a:off x="4891590" y="4347121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등기댐</a:t>
            </a:r>
            <a:endParaRPr lang="en-US" altLang="ko-KR" sz="1600" dirty="0"/>
          </a:p>
          <a:p>
            <a:r>
              <a:rPr lang="en-US" altLang="ko-KR" sz="1600" dirty="0"/>
              <a:t>leaning</a:t>
            </a:r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F2FB1-1D63-9FFD-65D4-62EA8AB4F4F8}"/>
              </a:ext>
            </a:extLst>
          </p:cNvPr>
          <p:cNvCxnSpPr>
            <a:cxnSpLocks/>
          </p:cNvCxnSpPr>
          <p:nvPr/>
        </p:nvCxnSpPr>
        <p:spPr>
          <a:xfrm>
            <a:off x="3527425" y="3232150"/>
            <a:ext cx="0" cy="6840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D00210-95AA-BB45-F409-9F9B1CB4EC8A}"/>
              </a:ext>
            </a:extLst>
          </p:cNvPr>
          <p:cNvCxnSpPr>
            <a:cxnSpLocks/>
          </p:cNvCxnSpPr>
          <p:nvPr/>
        </p:nvCxnSpPr>
        <p:spPr>
          <a:xfrm>
            <a:off x="7742237" y="3232150"/>
            <a:ext cx="53976" cy="7302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31DC6E-9161-BDAA-766B-752DF687A1B7}"/>
              </a:ext>
            </a:extLst>
          </p:cNvPr>
          <p:cNvCxnSpPr>
            <a:cxnSpLocks/>
          </p:cNvCxnSpPr>
          <p:nvPr/>
        </p:nvCxnSpPr>
        <p:spPr>
          <a:xfrm flipH="1">
            <a:off x="7796213" y="5809525"/>
            <a:ext cx="126999" cy="6833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31446-2A43-528A-1EC6-FE1540F753B1}"/>
              </a:ext>
            </a:extLst>
          </p:cNvPr>
          <p:cNvCxnSpPr>
            <a:cxnSpLocks/>
          </p:cNvCxnSpPr>
          <p:nvPr/>
        </p:nvCxnSpPr>
        <p:spPr>
          <a:xfrm>
            <a:off x="3476902" y="5844025"/>
            <a:ext cx="45953" cy="6581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DE65C00-867B-94DD-0ED8-752B7121DCF9}"/>
              </a:ext>
            </a:extLst>
          </p:cNvPr>
          <p:cNvCxnSpPr>
            <a:cxnSpLocks/>
          </p:cNvCxnSpPr>
          <p:nvPr/>
        </p:nvCxnSpPr>
        <p:spPr>
          <a:xfrm>
            <a:off x="3579813" y="3232150"/>
            <a:ext cx="0" cy="684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ECFD8B-98E9-59BA-5E98-500E258BEA75}"/>
              </a:ext>
            </a:extLst>
          </p:cNvPr>
          <p:cNvCxnSpPr>
            <a:cxnSpLocks/>
          </p:cNvCxnSpPr>
          <p:nvPr/>
        </p:nvCxnSpPr>
        <p:spPr>
          <a:xfrm>
            <a:off x="7859712" y="3278400"/>
            <a:ext cx="0" cy="684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A1C2E79-B4F0-99F7-C3A0-9F9C8ABFB894}"/>
              </a:ext>
            </a:extLst>
          </p:cNvPr>
          <p:cNvCxnSpPr>
            <a:cxnSpLocks/>
          </p:cNvCxnSpPr>
          <p:nvPr/>
        </p:nvCxnSpPr>
        <p:spPr>
          <a:xfrm flipH="1">
            <a:off x="7923212" y="5876775"/>
            <a:ext cx="160338" cy="6669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81AFEB-A19E-0973-516E-AE0D30FDE672}"/>
              </a:ext>
            </a:extLst>
          </p:cNvPr>
          <p:cNvCxnSpPr>
            <a:cxnSpLocks/>
          </p:cNvCxnSpPr>
          <p:nvPr/>
        </p:nvCxnSpPr>
        <p:spPr>
          <a:xfrm flipH="1">
            <a:off x="3586352" y="5876775"/>
            <a:ext cx="16670" cy="6487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C15A7C8-C703-6F08-43E5-D5BC5D7CFB94}"/>
              </a:ext>
            </a:extLst>
          </p:cNvPr>
          <p:cNvSpPr/>
          <p:nvPr/>
        </p:nvSpPr>
        <p:spPr>
          <a:xfrm>
            <a:off x="9417904" y="2391861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척추 세부각도 없음</a:t>
            </a:r>
          </a:p>
        </p:txBody>
      </p:sp>
    </p:spTree>
    <p:extLst>
      <p:ext uri="{BB962C8B-B14F-4D97-AF65-F5344CB8AC3E}">
        <p14:creationId xmlns:p14="http://schemas.microsoft.com/office/powerpoint/2010/main" val="157360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F53F80-979B-1F36-5070-776912E1889A}"/>
              </a:ext>
            </a:extLst>
          </p:cNvPr>
          <p:cNvSpPr/>
          <p:nvPr/>
        </p:nvSpPr>
        <p:spPr>
          <a:xfrm>
            <a:off x="808081" y="4460307"/>
            <a:ext cx="3772972" cy="21222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4412C2-9181-9857-FC51-45638206D2D1}"/>
              </a:ext>
            </a:extLst>
          </p:cNvPr>
          <p:cNvSpPr/>
          <p:nvPr/>
        </p:nvSpPr>
        <p:spPr>
          <a:xfrm>
            <a:off x="5096531" y="4456820"/>
            <a:ext cx="3772972" cy="2122296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C3E94-1252-B441-1565-6D7E8F4464BC}"/>
              </a:ext>
            </a:extLst>
          </p:cNvPr>
          <p:cNvSpPr/>
          <p:nvPr/>
        </p:nvSpPr>
        <p:spPr>
          <a:xfrm>
            <a:off x="5096531" y="1916116"/>
            <a:ext cx="3772972" cy="212229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103D1-02CA-903F-E4C1-7757CE64BBAF}"/>
              </a:ext>
            </a:extLst>
          </p:cNvPr>
          <p:cNvSpPr/>
          <p:nvPr/>
        </p:nvSpPr>
        <p:spPr>
          <a:xfrm>
            <a:off x="812924" y="1887873"/>
            <a:ext cx="3772972" cy="2122296"/>
          </a:xfrm>
          <a:prstGeom prst="rect">
            <a:avLst/>
          </a:prstGeom>
          <a:blipFill dpi="0" rotWithShape="1">
            <a:blip r:embed="rId5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분석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</a:rPr>
              <a:t>문제점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9ADFA1B-904B-2F17-8EEF-E28BE8D50A46}"/>
              </a:ext>
            </a:extLst>
          </p:cNvPr>
          <p:cNvGrpSpPr/>
          <p:nvPr/>
        </p:nvGrpSpPr>
        <p:grpSpPr>
          <a:xfrm>
            <a:off x="812927" y="1887876"/>
            <a:ext cx="8070595" cy="4696444"/>
            <a:chOff x="2060702" y="1887876"/>
            <a:chExt cx="8070595" cy="4696444"/>
          </a:xfrm>
        </p:grpSpPr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0BEDF7F2-18A1-BD6C-A13C-43130EDE4D4D}"/>
                </a:ext>
              </a:extLst>
            </p:cNvPr>
            <p:cNvSpPr/>
            <p:nvPr/>
          </p:nvSpPr>
          <p:spPr>
            <a:xfrm>
              <a:off x="4588326" y="2726560"/>
              <a:ext cx="3015344" cy="301534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DDF4F8A-60BD-6FA1-B207-1D136B6FCA76}"/>
                </a:ext>
              </a:extLst>
            </p:cNvPr>
            <p:cNvGrpSpPr/>
            <p:nvPr/>
          </p:nvGrpSpPr>
          <p:grpSpPr>
            <a:xfrm>
              <a:off x="2060702" y="1887876"/>
              <a:ext cx="8070595" cy="4696444"/>
              <a:chOff x="2060702" y="1887876"/>
              <a:chExt cx="8070595" cy="4696444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428294-99E8-F3C7-2666-53B569168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0702" y="4234232"/>
                <a:ext cx="807059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284942-C6CA-6A50-E053-20B85DD70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87876"/>
                <a:ext cx="0" cy="469644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41ADA7-D096-B316-8B9F-EBD1C7F4F322}"/>
              </a:ext>
            </a:extLst>
          </p:cNvPr>
          <p:cNvSpPr txBox="1"/>
          <p:nvPr/>
        </p:nvSpPr>
        <p:spPr>
          <a:xfrm>
            <a:off x="3495986" y="3547336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정상</a:t>
            </a:r>
            <a:endParaRPr lang="en-US" altLang="ko-KR" sz="1600" dirty="0"/>
          </a:p>
          <a:p>
            <a:pPr algn="r"/>
            <a:r>
              <a:rPr lang="en-US" altLang="ko-KR" sz="1600" dirty="0"/>
              <a:t>normal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D5F3E0-15A4-87B5-7BD8-382423A1774B}"/>
              </a:ext>
            </a:extLst>
          </p:cNvPr>
          <p:cNvSpPr txBox="1"/>
          <p:nvPr/>
        </p:nvSpPr>
        <p:spPr>
          <a:xfrm>
            <a:off x="4894179" y="3547335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거북목</a:t>
            </a:r>
            <a:endParaRPr lang="en-US" altLang="ko-KR" sz="1600" dirty="0"/>
          </a:p>
          <a:p>
            <a:r>
              <a:rPr lang="en-US" altLang="ko-KR" sz="1600" spc="-150" dirty="0"/>
              <a:t>forward head</a:t>
            </a:r>
            <a:endParaRPr lang="ko-KR" altLang="en-US" sz="1600" spc="-1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52FA0-33D7-F7D6-9361-951966615EDD}"/>
              </a:ext>
            </a:extLst>
          </p:cNvPr>
          <p:cNvSpPr txBox="1"/>
          <p:nvPr/>
        </p:nvSpPr>
        <p:spPr>
          <a:xfrm>
            <a:off x="3493397" y="4347122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편평등</a:t>
            </a:r>
            <a:endParaRPr lang="en-US" altLang="ko-KR" sz="1600" dirty="0"/>
          </a:p>
          <a:p>
            <a:pPr algn="r"/>
            <a:r>
              <a:rPr lang="en-US" altLang="ko-KR" sz="1600" spc="-150" dirty="0"/>
              <a:t>flat back</a:t>
            </a:r>
            <a:endParaRPr lang="ko-KR" altLang="en-US" sz="1600" spc="-1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DCDFE-6D0A-C6DC-03D4-7BA2244A95C1}"/>
              </a:ext>
            </a:extLst>
          </p:cNvPr>
          <p:cNvSpPr txBox="1"/>
          <p:nvPr/>
        </p:nvSpPr>
        <p:spPr>
          <a:xfrm>
            <a:off x="4891590" y="4347121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등기댐</a:t>
            </a:r>
            <a:endParaRPr lang="en-US" altLang="ko-KR" sz="1600" dirty="0"/>
          </a:p>
          <a:p>
            <a:r>
              <a:rPr lang="en-US" altLang="ko-KR" sz="1600" dirty="0"/>
              <a:t>leaning</a:t>
            </a:r>
            <a:endParaRPr lang="ko-KR" altLang="en-US" sz="16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C15A7C8-C703-6F08-43E5-D5BC5D7CFB94}"/>
              </a:ext>
            </a:extLst>
          </p:cNvPr>
          <p:cNvSpPr/>
          <p:nvPr/>
        </p:nvSpPr>
        <p:spPr>
          <a:xfrm>
            <a:off x="9417904" y="3814087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거북목과 편평등은 서로를 유발함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63E665-8ECD-44FD-B02D-650A53D63136}"/>
              </a:ext>
            </a:extLst>
          </p:cNvPr>
          <p:cNvSpPr/>
          <p:nvPr/>
        </p:nvSpPr>
        <p:spPr>
          <a:xfrm>
            <a:off x="9417904" y="2391861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척추 세부각도 없음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13FD62F-CADD-F301-92FA-3DD00DBF23A5}"/>
              </a:ext>
            </a:extLst>
          </p:cNvPr>
          <p:cNvCxnSpPr>
            <a:cxnSpLocks/>
          </p:cNvCxnSpPr>
          <p:nvPr/>
        </p:nvCxnSpPr>
        <p:spPr>
          <a:xfrm>
            <a:off x="10543790" y="3383349"/>
            <a:ext cx="0" cy="327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3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4412C2-9181-9857-FC51-45638206D2D1}"/>
              </a:ext>
            </a:extLst>
          </p:cNvPr>
          <p:cNvSpPr/>
          <p:nvPr/>
        </p:nvSpPr>
        <p:spPr>
          <a:xfrm>
            <a:off x="5096531" y="4456820"/>
            <a:ext cx="3772972" cy="21222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D054B0-FB59-981E-2217-6802AABE6FB8}"/>
              </a:ext>
            </a:extLst>
          </p:cNvPr>
          <p:cNvSpPr/>
          <p:nvPr/>
        </p:nvSpPr>
        <p:spPr>
          <a:xfrm>
            <a:off x="808081" y="4460307"/>
            <a:ext cx="3772972" cy="21222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0C3E94-1252-B441-1565-6D7E8F4464BC}"/>
              </a:ext>
            </a:extLst>
          </p:cNvPr>
          <p:cNvSpPr/>
          <p:nvPr/>
        </p:nvSpPr>
        <p:spPr>
          <a:xfrm>
            <a:off x="5096531" y="1916116"/>
            <a:ext cx="3772972" cy="212229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103D1-02CA-903F-E4C1-7757CE64BBAF}"/>
              </a:ext>
            </a:extLst>
          </p:cNvPr>
          <p:cNvSpPr/>
          <p:nvPr/>
        </p:nvSpPr>
        <p:spPr>
          <a:xfrm>
            <a:off x="812924" y="1887873"/>
            <a:ext cx="3772972" cy="212229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분석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</a:rPr>
              <a:t>문제점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9ADFA1B-904B-2F17-8EEF-E28BE8D50A46}"/>
              </a:ext>
            </a:extLst>
          </p:cNvPr>
          <p:cNvGrpSpPr/>
          <p:nvPr/>
        </p:nvGrpSpPr>
        <p:grpSpPr>
          <a:xfrm>
            <a:off x="812927" y="1887876"/>
            <a:ext cx="8070595" cy="4696444"/>
            <a:chOff x="2060702" y="1887876"/>
            <a:chExt cx="8070595" cy="4696444"/>
          </a:xfrm>
        </p:grpSpPr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0BEDF7F2-18A1-BD6C-A13C-43130EDE4D4D}"/>
                </a:ext>
              </a:extLst>
            </p:cNvPr>
            <p:cNvSpPr/>
            <p:nvPr/>
          </p:nvSpPr>
          <p:spPr>
            <a:xfrm>
              <a:off x="4588326" y="2726560"/>
              <a:ext cx="3015344" cy="301534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DDF4F8A-60BD-6FA1-B207-1D136B6FCA76}"/>
                </a:ext>
              </a:extLst>
            </p:cNvPr>
            <p:cNvGrpSpPr/>
            <p:nvPr/>
          </p:nvGrpSpPr>
          <p:grpSpPr>
            <a:xfrm>
              <a:off x="2060702" y="1887876"/>
              <a:ext cx="8070595" cy="4696444"/>
              <a:chOff x="2060702" y="1887876"/>
              <a:chExt cx="8070595" cy="4696444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428294-99E8-F3C7-2666-53B569168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0702" y="4234232"/>
                <a:ext cx="807059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284942-C6CA-6A50-E053-20B85DD70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87876"/>
                <a:ext cx="0" cy="469644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41ADA7-D096-B316-8B9F-EBD1C7F4F322}"/>
              </a:ext>
            </a:extLst>
          </p:cNvPr>
          <p:cNvSpPr txBox="1"/>
          <p:nvPr/>
        </p:nvSpPr>
        <p:spPr>
          <a:xfrm>
            <a:off x="3495986" y="3547336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정상</a:t>
            </a:r>
            <a:endParaRPr lang="en-US" altLang="ko-KR" sz="1600" dirty="0"/>
          </a:p>
          <a:p>
            <a:pPr algn="r"/>
            <a:r>
              <a:rPr lang="en-US" altLang="ko-KR" sz="1600" dirty="0"/>
              <a:t>normal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D5F3E0-15A4-87B5-7BD8-382423A1774B}"/>
              </a:ext>
            </a:extLst>
          </p:cNvPr>
          <p:cNvSpPr txBox="1"/>
          <p:nvPr/>
        </p:nvSpPr>
        <p:spPr>
          <a:xfrm>
            <a:off x="4894179" y="3547335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거북목</a:t>
            </a:r>
            <a:endParaRPr lang="en-US" altLang="ko-KR" sz="1600" dirty="0"/>
          </a:p>
          <a:p>
            <a:r>
              <a:rPr lang="en-US" altLang="ko-KR" sz="1600" spc="-150" dirty="0"/>
              <a:t>forward head</a:t>
            </a:r>
            <a:endParaRPr lang="ko-KR" altLang="en-US" sz="1600" spc="-1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52FA0-33D7-F7D6-9361-951966615EDD}"/>
              </a:ext>
            </a:extLst>
          </p:cNvPr>
          <p:cNvSpPr txBox="1"/>
          <p:nvPr/>
        </p:nvSpPr>
        <p:spPr>
          <a:xfrm>
            <a:off x="3493397" y="4347122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2">
                    <a:lumMod val="90000"/>
                  </a:schemeClr>
                </a:solidFill>
              </a:rPr>
              <a:t>편평등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</a:endParaRPr>
          </a:p>
          <a:p>
            <a:pPr algn="r"/>
            <a:r>
              <a:rPr lang="en-US" altLang="ko-KR" sz="1600" spc="-150" dirty="0">
                <a:solidFill>
                  <a:schemeClr val="bg2">
                    <a:lumMod val="90000"/>
                  </a:schemeClr>
                </a:solidFill>
              </a:rPr>
              <a:t>flat back</a:t>
            </a:r>
            <a:endParaRPr lang="ko-KR" altLang="en-US" sz="1600" spc="-15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DCDFE-6D0A-C6DC-03D4-7BA2244A95C1}"/>
              </a:ext>
            </a:extLst>
          </p:cNvPr>
          <p:cNvSpPr txBox="1"/>
          <p:nvPr/>
        </p:nvSpPr>
        <p:spPr>
          <a:xfrm>
            <a:off x="4891590" y="4347121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등기댐</a:t>
            </a:r>
            <a:endParaRPr lang="en-US" altLang="ko-KR" sz="1600" dirty="0"/>
          </a:p>
          <a:p>
            <a:r>
              <a:rPr lang="en-US" altLang="ko-KR" sz="1600" dirty="0"/>
              <a:t>leaning</a:t>
            </a:r>
            <a:endParaRPr lang="ko-KR" altLang="en-US" sz="1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63E665-8ECD-44FD-B02D-650A53D63136}"/>
              </a:ext>
            </a:extLst>
          </p:cNvPr>
          <p:cNvSpPr/>
          <p:nvPr/>
        </p:nvSpPr>
        <p:spPr>
          <a:xfrm>
            <a:off x="9417904" y="2391861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척추 세부각도 없음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C8E2274-160D-C928-5E10-847FD851D5DD}"/>
              </a:ext>
            </a:extLst>
          </p:cNvPr>
          <p:cNvSpPr/>
          <p:nvPr/>
        </p:nvSpPr>
        <p:spPr>
          <a:xfrm>
            <a:off x="9417904" y="3814087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거북목과 편평등은 서로를 유발함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6FC806-69EE-9219-7260-8E0357B62605}"/>
              </a:ext>
            </a:extLst>
          </p:cNvPr>
          <p:cNvSpPr/>
          <p:nvPr/>
        </p:nvSpPr>
        <p:spPr>
          <a:xfrm>
            <a:off x="9417904" y="5233848"/>
            <a:ext cx="2228850" cy="84028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</a:rPr>
              <a:t>거북목과 </a:t>
            </a:r>
            <a:r>
              <a:rPr lang="ko-KR" altLang="en-US" sz="1600" spc="-150" dirty="0" err="1">
                <a:solidFill>
                  <a:schemeClr val="tx1"/>
                </a:solidFill>
              </a:rPr>
              <a:t>편평등</a:t>
            </a:r>
            <a:r>
              <a:rPr lang="en-US" altLang="ko-KR" sz="1600" spc="-150" dirty="0">
                <a:solidFill>
                  <a:schemeClr val="tx1"/>
                </a:solidFill>
              </a:rPr>
              <a:t> </a:t>
            </a:r>
            <a:r>
              <a:rPr lang="ko-KR" altLang="en-US" sz="1600" spc="-150" dirty="0">
                <a:solidFill>
                  <a:schemeClr val="tx1"/>
                </a:solidFill>
              </a:rPr>
              <a:t>병합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거북목으로 통일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809D29-691D-61FD-3442-201D02F16B0F}"/>
              </a:ext>
            </a:extLst>
          </p:cNvPr>
          <p:cNvCxnSpPr>
            <a:cxnSpLocks/>
          </p:cNvCxnSpPr>
          <p:nvPr/>
        </p:nvCxnSpPr>
        <p:spPr>
          <a:xfrm>
            <a:off x="10543790" y="3383349"/>
            <a:ext cx="0" cy="327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F37595-0BFC-AE5D-A0E6-D21B65ED9E1F}"/>
              </a:ext>
            </a:extLst>
          </p:cNvPr>
          <p:cNvCxnSpPr>
            <a:cxnSpLocks/>
          </p:cNvCxnSpPr>
          <p:nvPr/>
        </p:nvCxnSpPr>
        <p:spPr>
          <a:xfrm>
            <a:off x="10543790" y="4789620"/>
            <a:ext cx="0" cy="327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95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분석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</a:rPr>
              <a:t>문제점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103D1-02CA-903F-E4C1-7757CE64BBAF}"/>
              </a:ext>
            </a:extLst>
          </p:cNvPr>
          <p:cNvSpPr/>
          <p:nvPr/>
        </p:nvSpPr>
        <p:spPr>
          <a:xfrm>
            <a:off x="1095376" y="2159144"/>
            <a:ext cx="2571750" cy="2765295"/>
          </a:xfrm>
          <a:prstGeom prst="rect">
            <a:avLst/>
          </a:prstGeom>
          <a:blipFill dpi="0" rotWithShape="1">
            <a:blip r:embed="rId2"/>
            <a:srcRect/>
            <a:stretch>
              <a:fillRect l="-154596" t="-74938" r="-666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D166B9A-7FCB-26A5-CCE7-0B19E184B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22" r="1324" b="4028"/>
          <a:stretch/>
        </p:blipFill>
        <p:spPr>
          <a:xfrm>
            <a:off x="4514851" y="2159144"/>
            <a:ext cx="2042312" cy="1860406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E34C0-61BC-5C6E-DEE8-08D9FFB4B249}"/>
              </a:ext>
            </a:extLst>
          </p:cNvPr>
          <p:cNvCxnSpPr>
            <a:cxnSpLocks/>
          </p:cNvCxnSpPr>
          <p:nvPr/>
        </p:nvCxnSpPr>
        <p:spPr>
          <a:xfrm>
            <a:off x="7572375" y="1973601"/>
            <a:ext cx="0" cy="46964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A1902F-2901-1564-13AA-CD6E164D9AAF}"/>
              </a:ext>
            </a:extLst>
          </p:cNvPr>
          <p:cNvCxnSpPr/>
          <p:nvPr/>
        </p:nvCxnSpPr>
        <p:spPr>
          <a:xfrm>
            <a:off x="2171700" y="4791075"/>
            <a:ext cx="0" cy="11144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60C237-5B68-E07F-EE6B-2A93BD661EC0}"/>
              </a:ext>
            </a:extLst>
          </p:cNvPr>
          <p:cNvCxnSpPr/>
          <p:nvPr/>
        </p:nvCxnSpPr>
        <p:spPr>
          <a:xfrm>
            <a:off x="2266950" y="4848225"/>
            <a:ext cx="0" cy="111442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0F9B7-99E9-6866-29F6-7FE368FB98DB}"/>
              </a:ext>
            </a:extLst>
          </p:cNvPr>
          <p:cNvCxnSpPr>
            <a:cxnSpLocks/>
          </p:cNvCxnSpPr>
          <p:nvPr/>
        </p:nvCxnSpPr>
        <p:spPr>
          <a:xfrm>
            <a:off x="5038725" y="3381375"/>
            <a:ext cx="104775" cy="14097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C9119A-8949-10B4-2037-CFEEB721D3C0}"/>
              </a:ext>
            </a:extLst>
          </p:cNvPr>
          <p:cNvCxnSpPr>
            <a:cxnSpLocks/>
          </p:cNvCxnSpPr>
          <p:nvPr/>
        </p:nvCxnSpPr>
        <p:spPr>
          <a:xfrm flipH="1">
            <a:off x="6019800" y="3381375"/>
            <a:ext cx="76200" cy="14097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DD4932-DD74-66F9-D082-3A3D39A123E6}"/>
              </a:ext>
            </a:extLst>
          </p:cNvPr>
          <p:cNvCxnSpPr>
            <a:cxnSpLocks/>
          </p:cNvCxnSpPr>
          <p:nvPr/>
        </p:nvCxnSpPr>
        <p:spPr>
          <a:xfrm>
            <a:off x="5143500" y="4791075"/>
            <a:ext cx="87630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3D8C3C-AEA1-7E19-550C-AC5442074753}"/>
              </a:ext>
            </a:extLst>
          </p:cNvPr>
          <p:cNvCxnSpPr>
            <a:cxnSpLocks/>
          </p:cNvCxnSpPr>
          <p:nvPr/>
        </p:nvCxnSpPr>
        <p:spPr>
          <a:xfrm flipH="1">
            <a:off x="5038724" y="4791075"/>
            <a:ext cx="85726" cy="1143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0B9C02-435B-65D2-7E37-0D3D7174A02A}"/>
              </a:ext>
            </a:extLst>
          </p:cNvPr>
          <p:cNvCxnSpPr>
            <a:cxnSpLocks/>
          </p:cNvCxnSpPr>
          <p:nvPr/>
        </p:nvCxnSpPr>
        <p:spPr>
          <a:xfrm>
            <a:off x="6019800" y="4724400"/>
            <a:ext cx="76200" cy="18097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2E9CB3-DDDB-10A3-6EA8-715BA45F74EF}"/>
              </a:ext>
            </a:extLst>
          </p:cNvPr>
          <p:cNvCxnSpPr>
            <a:cxnSpLocks/>
          </p:cNvCxnSpPr>
          <p:nvPr/>
        </p:nvCxnSpPr>
        <p:spPr>
          <a:xfrm>
            <a:off x="5038724" y="4848225"/>
            <a:ext cx="0" cy="11144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6781549-398C-2105-FA32-BB1F6D8F1839}"/>
              </a:ext>
            </a:extLst>
          </p:cNvPr>
          <p:cNvCxnSpPr>
            <a:cxnSpLocks/>
          </p:cNvCxnSpPr>
          <p:nvPr/>
        </p:nvCxnSpPr>
        <p:spPr>
          <a:xfrm>
            <a:off x="6086475" y="4848225"/>
            <a:ext cx="0" cy="115901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3A97BD-1045-9CF5-204D-A0031C7AE938}"/>
              </a:ext>
            </a:extLst>
          </p:cNvPr>
          <p:cNvSpPr/>
          <p:nvPr/>
        </p:nvSpPr>
        <p:spPr>
          <a:xfrm>
            <a:off x="8653577" y="3179261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웹캠</a:t>
            </a:r>
            <a:r>
              <a:rPr lang="ko-KR" altLang="en-US" sz="1600" dirty="0">
                <a:solidFill>
                  <a:schemeClr val="tx1"/>
                </a:solidFill>
              </a:rPr>
              <a:t> 구도에 따라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특정 부위 미감지</a:t>
            </a:r>
          </a:p>
        </p:txBody>
      </p:sp>
    </p:spTree>
    <p:extLst>
      <p:ext uri="{BB962C8B-B14F-4D97-AF65-F5344CB8AC3E}">
        <p14:creationId xmlns:p14="http://schemas.microsoft.com/office/powerpoint/2010/main" val="363508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분석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</a:rPr>
              <a:t>문제점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103D1-02CA-903F-E4C1-7757CE64BBAF}"/>
              </a:ext>
            </a:extLst>
          </p:cNvPr>
          <p:cNvSpPr/>
          <p:nvPr/>
        </p:nvSpPr>
        <p:spPr>
          <a:xfrm>
            <a:off x="1095376" y="2159144"/>
            <a:ext cx="2571750" cy="2765295"/>
          </a:xfrm>
          <a:prstGeom prst="rect">
            <a:avLst/>
          </a:prstGeom>
          <a:blipFill dpi="0" rotWithShape="1">
            <a:blip r:embed="rId2"/>
            <a:srcRect/>
            <a:stretch>
              <a:fillRect l="-154596" t="-74938" r="-666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D166B9A-7FCB-26A5-CCE7-0B19E184B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22" r="1324" b="4028"/>
          <a:stretch/>
        </p:blipFill>
        <p:spPr>
          <a:xfrm>
            <a:off x="4514851" y="2159144"/>
            <a:ext cx="2042312" cy="1860406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E34C0-61BC-5C6E-DEE8-08D9FFB4B249}"/>
              </a:ext>
            </a:extLst>
          </p:cNvPr>
          <p:cNvCxnSpPr>
            <a:cxnSpLocks/>
          </p:cNvCxnSpPr>
          <p:nvPr/>
        </p:nvCxnSpPr>
        <p:spPr>
          <a:xfrm>
            <a:off x="7572375" y="1973601"/>
            <a:ext cx="0" cy="46964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A1902F-2901-1564-13AA-CD6E164D9AAF}"/>
              </a:ext>
            </a:extLst>
          </p:cNvPr>
          <p:cNvCxnSpPr/>
          <p:nvPr/>
        </p:nvCxnSpPr>
        <p:spPr>
          <a:xfrm>
            <a:off x="2171700" y="4791075"/>
            <a:ext cx="0" cy="11144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60C237-5B68-E07F-EE6B-2A93BD661EC0}"/>
              </a:ext>
            </a:extLst>
          </p:cNvPr>
          <p:cNvCxnSpPr/>
          <p:nvPr/>
        </p:nvCxnSpPr>
        <p:spPr>
          <a:xfrm>
            <a:off x="2266950" y="4848225"/>
            <a:ext cx="0" cy="111442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0F9B7-99E9-6866-29F6-7FE368FB98DB}"/>
              </a:ext>
            </a:extLst>
          </p:cNvPr>
          <p:cNvCxnSpPr>
            <a:cxnSpLocks/>
          </p:cNvCxnSpPr>
          <p:nvPr/>
        </p:nvCxnSpPr>
        <p:spPr>
          <a:xfrm>
            <a:off x="5038725" y="3381375"/>
            <a:ext cx="104775" cy="14097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C9119A-8949-10B4-2037-CFEEB721D3C0}"/>
              </a:ext>
            </a:extLst>
          </p:cNvPr>
          <p:cNvCxnSpPr>
            <a:cxnSpLocks/>
          </p:cNvCxnSpPr>
          <p:nvPr/>
        </p:nvCxnSpPr>
        <p:spPr>
          <a:xfrm flipH="1">
            <a:off x="6019800" y="3381375"/>
            <a:ext cx="76200" cy="14097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DD4932-DD74-66F9-D082-3A3D39A123E6}"/>
              </a:ext>
            </a:extLst>
          </p:cNvPr>
          <p:cNvCxnSpPr>
            <a:cxnSpLocks/>
          </p:cNvCxnSpPr>
          <p:nvPr/>
        </p:nvCxnSpPr>
        <p:spPr>
          <a:xfrm>
            <a:off x="5143500" y="4791075"/>
            <a:ext cx="87630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3D8C3C-AEA1-7E19-550C-AC5442074753}"/>
              </a:ext>
            </a:extLst>
          </p:cNvPr>
          <p:cNvCxnSpPr>
            <a:cxnSpLocks/>
          </p:cNvCxnSpPr>
          <p:nvPr/>
        </p:nvCxnSpPr>
        <p:spPr>
          <a:xfrm flipH="1">
            <a:off x="5038724" y="4791075"/>
            <a:ext cx="85726" cy="1143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0B9C02-435B-65D2-7E37-0D3D7174A02A}"/>
              </a:ext>
            </a:extLst>
          </p:cNvPr>
          <p:cNvCxnSpPr>
            <a:cxnSpLocks/>
          </p:cNvCxnSpPr>
          <p:nvPr/>
        </p:nvCxnSpPr>
        <p:spPr>
          <a:xfrm>
            <a:off x="6019800" y="4724400"/>
            <a:ext cx="76200" cy="18097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2E9CB3-DDDB-10A3-6EA8-715BA45F74EF}"/>
              </a:ext>
            </a:extLst>
          </p:cNvPr>
          <p:cNvCxnSpPr>
            <a:cxnSpLocks/>
          </p:cNvCxnSpPr>
          <p:nvPr/>
        </p:nvCxnSpPr>
        <p:spPr>
          <a:xfrm>
            <a:off x="5038724" y="4848225"/>
            <a:ext cx="0" cy="11144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6781549-398C-2105-FA32-BB1F6D8F1839}"/>
              </a:ext>
            </a:extLst>
          </p:cNvPr>
          <p:cNvCxnSpPr>
            <a:cxnSpLocks/>
          </p:cNvCxnSpPr>
          <p:nvPr/>
        </p:nvCxnSpPr>
        <p:spPr>
          <a:xfrm>
            <a:off x="6086475" y="4848225"/>
            <a:ext cx="0" cy="115901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F8A33D-236E-67E2-4C6E-A8B9240B262F}"/>
              </a:ext>
            </a:extLst>
          </p:cNvPr>
          <p:cNvSpPr/>
          <p:nvPr/>
        </p:nvSpPr>
        <p:spPr>
          <a:xfrm>
            <a:off x="847725" y="1946275"/>
            <a:ext cx="3086100" cy="4284843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F67F8B1-9386-9792-77BE-C58C587C760D}"/>
              </a:ext>
            </a:extLst>
          </p:cNvPr>
          <p:cNvSpPr/>
          <p:nvPr/>
        </p:nvSpPr>
        <p:spPr>
          <a:xfrm>
            <a:off x="8653577" y="4504294"/>
            <a:ext cx="2228850" cy="84028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보다 많은 부위를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확인할 수 있는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옆모습 선택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B72889-1168-0203-E398-1914C88D1166}"/>
              </a:ext>
            </a:extLst>
          </p:cNvPr>
          <p:cNvCxnSpPr>
            <a:cxnSpLocks/>
          </p:cNvCxnSpPr>
          <p:nvPr/>
        </p:nvCxnSpPr>
        <p:spPr>
          <a:xfrm>
            <a:off x="9789646" y="4099786"/>
            <a:ext cx="0" cy="327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31D8C5-3BD9-80FE-7092-2739F64E3235}"/>
              </a:ext>
            </a:extLst>
          </p:cNvPr>
          <p:cNvSpPr/>
          <p:nvPr/>
        </p:nvSpPr>
        <p:spPr>
          <a:xfrm>
            <a:off x="8653577" y="3179261"/>
            <a:ext cx="2228850" cy="8402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웹캠</a:t>
            </a:r>
            <a:r>
              <a:rPr lang="ko-KR" altLang="en-US" sz="1600" dirty="0">
                <a:solidFill>
                  <a:schemeClr val="tx1"/>
                </a:solidFill>
              </a:rPr>
              <a:t> 구도에 따라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특정 부위 미감지</a:t>
            </a:r>
          </a:p>
        </p:txBody>
      </p:sp>
    </p:spTree>
    <p:extLst>
      <p:ext uri="{BB962C8B-B14F-4D97-AF65-F5344CB8AC3E}">
        <p14:creationId xmlns:p14="http://schemas.microsoft.com/office/powerpoint/2010/main" val="371355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59D45A3-F989-99C7-0C9A-74FE07C170D2}"/>
              </a:ext>
            </a:extLst>
          </p:cNvPr>
          <p:cNvSpPr/>
          <p:nvPr/>
        </p:nvSpPr>
        <p:spPr>
          <a:xfrm>
            <a:off x="966345" y="3294063"/>
            <a:ext cx="2287274" cy="213028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CB9CB5-CAAD-583C-5555-AECC5CADCDF8}"/>
              </a:ext>
            </a:extLst>
          </p:cNvPr>
          <p:cNvSpPr txBox="1"/>
          <p:nvPr/>
        </p:nvSpPr>
        <p:spPr>
          <a:xfrm>
            <a:off x="1786816" y="55645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A7BE82-873C-74A2-4EB7-0EE3EAE041C4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5FD7F5-6A60-41A1-1B3A-E8B88ABC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ACAA0-643B-3BBE-1BB1-EBC4710C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다중분류모델</a:t>
            </a:r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00B481-E264-8208-437B-F408E425180D}"/>
              </a:ext>
            </a:extLst>
          </p:cNvPr>
          <p:cNvSpPr/>
          <p:nvPr/>
        </p:nvSpPr>
        <p:spPr>
          <a:xfrm>
            <a:off x="3760707" y="3294063"/>
            <a:ext cx="1845299" cy="213028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004658A-3216-F0FF-4390-D15AA632194A}"/>
              </a:ext>
            </a:extLst>
          </p:cNvPr>
          <p:cNvSpPr/>
          <p:nvPr/>
        </p:nvSpPr>
        <p:spPr>
          <a:xfrm>
            <a:off x="6127131" y="3294063"/>
            <a:ext cx="1978644" cy="213028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558C00A-1545-3E64-76DC-A27D2248438B}"/>
              </a:ext>
            </a:extLst>
          </p:cNvPr>
          <p:cNvSpPr/>
          <p:nvPr/>
        </p:nvSpPr>
        <p:spPr>
          <a:xfrm>
            <a:off x="9175131" y="3294063"/>
            <a:ext cx="1978644" cy="213028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3DF18A-C676-887A-2C7C-F9861E2350DC}"/>
              </a:ext>
            </a:extLst>
          </p:cNvPr>
          <p:cNvSpPr txBox="1"/>
          <p:nvPr/>
        </p:nvSpPr>
        <p:spPr>
          <a:xfrm>
            <a:off x="1764378" y="2541443"/>
            <a:ext cx="542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 자세</a:t>
            </a:r>
            <a:r>
              <a:rPr lang="en-US" altLang="ko-KR" dirty="0"/>
              <a:t>: normal, forward head, flat back, leaning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7BF8F6-77B4-AF82-432F-81EB8C34973B}"/>
              </a:ext>
            </a:extLst>
          </p:cNvPr>
          <p:cNvSpPr txBox="1"/>
          <p:nvPr/>
        </p:nvSpPr>
        <p:spPr>
          <a:xfrm>
            <a:off x="8732030" y="2541443"/>
            <a:ext cx="285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 자세</a:t>
            </a:r>
            <a:r>
              <a:rPr lang="en-US" altLang="ko-KR" dirty="0"/>
              <a:t>: forward head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/>
              <a:t>          flat back </a:t>
            </a:r>
            <a:r>
              <a:rPr lang="ko-KR" altLang="en-US" dirty="0"/>
              <a:t>병합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A93B9-C358-8D63-4CF4-65F43AC1AF8D}"/>
              </a:ext>
            </a:extLst>
          </p:cNvPr>
          <p:cNvSpPr txBox="1"/>
          <p:nvPr/>
        </p:nvSpPr>
        <p:spPr>
          <a:xfrm>
            <a:off x="4244774" y="5564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대각선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FC101C-D22D-DA46-C530-A8580B33E8BD}"/>
              </a:ext>
            </a:extLst>
          </p:cNvPr>
          <p:cNvSpPr txBox="1"/>
          <p:nvPr/>
        </p:nvSpPr>
        <p:spPr>
          <a:xfrm>
            <a:off x="6749268" y="5564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옆모습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409356-5CDF-9B0A-34DD-509A79065473}"/>
              </a:ext>
            </a:extLst>
          </p:cNvPr>
          <p:cNvSpPr txBox="1"/>
          <p:nvPr/>
        </p:nvSpPr>
        <p:spPr>
          <a:xfrm>
            <a:off x="9722842" y="5564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옆모습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C0BC8AF-2230-BA78-2A39-1A2E0197E298}"/>
              </a:ext>
            </a:extLst>
          </p:cNvPr>
          <p:cNvSpPr/>
          <p:nvPr/>
        </p:nvSpPr>
        <p:spPr>
          <a:xfrm>
            <a:off x="8629650" y="2352675"/>
            <a:ext cx="3086100" cy="395922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6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A7BE82-873C-74A2-4EB7-0EE3EAE041C4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5FD7F5-6A60-41A1-1B3A-E8B88ABC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ACAA0-643B-3BBE-1BB1-EBC4710C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다중분류모델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89E922-6874-CB65-6B95-3FE2A213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" y="2760362"/>
            <a:ext cx="4022603" cy="32280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EC7AB1-10E6-853B-8EA1-0D5281BBC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97" y="2760362"/>
            <a:ext cx="4319405" cy="38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4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4D022-9096-E6E9-8899-359C3B5B7EA1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3B0FC3-1762-B6EE-AEF1-66ECD42D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모델링 결과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79F3F-DBC3-6A9E-A01E-03519AEF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224" y="2301113"/>
            <a:ext cx="5743575" cy="4351338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정상 자세와 </a:t>
            </a:r>
            <a:r>
              <a:rPr lang="ko-KR" altLang="en-US" dirty="0" err="1"/>
              <a:t>거북목</a:t>
            </a:r>
            <a:r>
              <a:rPr lang="ko-KR" altLang="en-US" dirty="0"/>
              <a:t> 자세 구분에 매우 미약한 오차가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현대인 공통으로 겪는 </a:t>
            </a:r>
            <a:r>
              <a:rPr lang="ko-KR" altLang="en-US" dirty="0" err="1"/>
              <a:t>거북목</a:t>
            </a:r>
            <a:br>
              <a:rPr lang="en-US" altLang="ko-KR" dirty="0"/>
            </a:br>
            <a:r>
              <a:rPr lang="ko-KR" altLang="en-US" dirty="0"/>
              <a:t>자세로부터 기인한 것으로</a:t>
            </a:r>
            <a:br>
              <a:rPr lang="en-US" altLang="ko-KR" dirty="0"/>
            </a:br>
            <a:r>
              <a:rPr lang="ko-KR" altLang="en-US" dirty="0"/>
              <a:t>유추함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10A8A-E77C-A6A8-54D8-2C144CDE0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62493"/>
            <a:ext cx="4319405" cy="38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0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B07F31-7F0A-85BD-CA0A-86E0E4238405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75AFED-6279-877E-6627-EB98B289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프로그램 시연</a:t>
            </a:r>
          </a:p>
        </p:txBody>
      </p:sp>
      <p:pic>
        <p:nvPicPr>
          <p:cNvPr id="6" name="Section 3 project live recognition video">
            <a:hlinkClick r:id="" action="ppaction://media"/>
            <a:extLst>
              <a:ext uri="{FF2B5EF4-FFF2-40B4-BE49-F238E27FC236}">
                <a16:creationId xmlns:a16="http://schemas.microsoft.com/office/drawing/2014/main" id="{EA59F18B-7111-48C0-5C66-F57C412A26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450" y="1825625"/>
            <a:ext cx="7531100" cy="4351338"/>
          </a:xfrm>
        </p:spPr>
      </p:pic>
    </p:spTree>
    <p:extLst>
      <p:ext uri="{BB962C8B-B14F-4D97-AF65-F5344CB8AC3E}">
        <p14:creationId xmlns:p14="http://schemas.microsoft.com/office/powerpoint/2010/main" val="283004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432435-A7C5-F096-B130-DB12E4798DD0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F96570-9F3C-7BFC-05E3-4A3E6A3E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고찰 및 향후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9AC54-27CF-E785-7018-D36F5B250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구도 문제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37F665-0573-0C69-10AB-0EAC5EDA9A6C}"/>
              </a:ext>
            </a:extLst>
          </p:cNvPr>
          <p:cNvGrpSpPr/>
          <p:nvPr/>
        </p:nvGrpSpPr>
        <p:grpSpPr>
          <a:xfrm>
            <a:off x="2986432" y="2533452"/>
            <a:ext cx="1978644" cy="2935684"/>
            <a:chOff x="2680063" y="3077247"/>
            <a:chExt cx="1978644" cy="293568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86C764-65DC-69E0-F9E3-457AB5A09AE1}"/>
                </a:ext>
              </a:extLst>
            </p:cNvPr>
            <p:cNvSpPr/>
            <p:nvPr/>
          </p:nvSpPr>
          <p:spPr>
            <a:xfrm>
              <a:off x="2680063" y="3077247"/>
              <a:ext cx="1978644" cy="213028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EA7025-BF28-DFB6-A490-BC0BCC282524}"/>
                </a:ext>
              </a:extLst>
            </p:cNvPr>
            <p:cNvSpPr txBox="1"/>
            <p:nvPr/>
          </p:nvSpPr>
          <p:spPr>
            <a:xfrm>
              <a:off x="2956065" y="5366600"/>
              <a:ext cx="1420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가장 정확한</a:t>
              </a:r>
              <a:endParaRPr lang="en-US" altLang="ko-KR" dirty="0"/>
            </a:p>
            <a:p>
              <a:pPr algn="ctr"/>
              <a:r>
                <a:rPr lang="ko-KR" altLang="en-US" dirty="0"/>
                <a:t>옆모습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A66027-7D5D-AE16-0AD2-F459F79A99D4}"/>
              </a:ext>
            </a:extLst>
          </p:cNvPr>
          <p:cNvGrpSpPr/>
          <p:nvPr/>
        </p:nvGrpSpPr>
        <p:grpSpPr>
          <a:xfrm>
            <a:off x="7219603" y="2533452"/>
            <a:ext cx="1978644" cy="2944034"/>
            <a:chOff x="4637648" y="3058393"/>
            <a:chExt cx="1978644" cy="29440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80A71F-3217-8637-2FBE-1428478B4796}"/>
                </a:ext>
              </a:extLst>
            </p:cNvPr>
            <p:cNvGrpSpPr/>
            <p:nvPr/>
          </p:nvGrpSpPr>
          <p:grpSpPr>
            <a:xfrm>
              <a:off x="4637648" y="3058393"/>
              <a:ext cx="1978644" cy="2130280"/>
              <a:chOff x="5998298" y="2521065"/>
              <a:chExt cx="1978644" cy="213028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CF66CAE-BBC3-9F12-FF8A-6BC5C76ED71C}"/>
                  </a:ext>
                </a:extLst>
              </p:cNvPr>
              <p:cNvSpPr/>
              <p:nvPr/>
            </p:nvSpPr>
            <p:spPr>
              <a:xfrm>
                <a:off x="5998298" y="2521065"/>
                <a:ext cx="1978644" cy="2130280"/>
              </a:xfrm>
              <a:prstGeom prst="round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코시 위즈 PC3506 웹캠 : 다나와 가격비교">
                <a:extLst>
                  <a:ext uri="{FF2B5EF4-FFF2-40B4-BE49-F238E27FC236}">
                    <a16:creationId xmlns:a16="http://schemas.microsoft.com/office/drawing/2014/main" id="{0BA3C168-A7DD-AD62-7B07-97778D628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2688488"/>
                <a:ext cx="1795433" cy="1795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36C7D6-12C7-58B0-482F-BD58E83D1C10}"/>
                </a:ext>
              </a:extLst>
            </p:cNvPr>
            <p:cNvSpPr txBox="1"/>
            <p:nvPr/>
          </p:nvSpPr>
          <p:spPr>
            <a:xfrm>
              <a:off x="4644970" y="5356096"/>
              <a:ext cx="1964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책상 위치</a:t>
              </a:r>
              <a:r>
                <a:rPr lang="en-US" altLang="ko-KR" dirty="0"/>
                <a:t>/</a:t>
              </a:r>
              <a:r>
                <a:rPr lang="ko-KR" altLang="en-US" dirty="0"/>
                <a:t>구조와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웹캠</a:t>
              </a:r>
              <a:r>
                <a:rPr lang="ko-KR" altLang="en-US" dirty="0"/>
                <a:t> 구비의 문제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18301B-6A06-30BC-5C20-218BD7A941A0}"/>
              </a:ext>
            </a:extLst>
          </p:cNvPr>
          <p:cNvSpPr txBox="1"/>
          <p:nvPr/>
        </p:nvSpPr>
        <p:spPr>
          <a:xfrm>
            <a:off x="2993839" y="6099422"/>
            <a:ext cx="620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최적</a:t>
            </a:r>
            <a:r>
              <a:rPr lang="en-US" altLang="ko-KR" sz="2400" dirty="0"/>
              <a:t>/</a:t>
            </a:r>
            <a:r>
              <a:rPr lang="ko-KR" altLang="en-US" sz="2400" dirty="0"/>
              <a:t>다양한 구도로 모델 성능 점검 필요</a:t>
            </a:r>
            <a:endParaRPr lang="en-US" altLang="ko-KR" sz="2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440098-CA71-D218-D594-C3F78C2EB9FA}"/>
              </a:ext>
            </a:extLst>
          </p:cNvPr>
          <p:cNvCxnSpPr>
            <a:cxnSpLocks/>
          </p:cNvCxnSpPr>
          <p:nvPr/>
        </p:nvCxnSpPr>
        <p:spPr>
          <a:xfrm>
            <a:off x="2659930" y="5872114"/>
            <a:ext cx="6872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8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869BB8-9665-0FBB-94EC-51EB5E1A9F32}"/>
              </a:ext>
            </a:extLst>
          </p:cNvPr>
          <p:cNvSpPr/>
          <p:nvPr/>
        </p:nvSpPr>
        <p:spPr>
          <a:xfrm>
            <a:off x="-579120" y="-137160"/>
            <a:ext cx="3550920" cy="7254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F7FB3E-F5F3-2A28-5279-6803D324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2827178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98F13-31AF-6C71-C45B-9BE0C7B35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150" y="868680"/>
            <a:ext cx="6949440" cy="5308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올바른 자세의 중요성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자세 분류 프로그램 구축 과정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데이터 수집</a:t>
            </a:r>
            <a:r>
              <a:rPr lang="en-US" altLang="ko-KR" dirty="0"/>
              <a:t>/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모델링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모델링 결과 분석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프로그램 시연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고찰 및 향후 목표</a:t>
            </a:r>
          </a:p>
        </p:txBody>
      </p:sp>
    </p:spTree>
    <p:extLst>
      <p:ext uri="{BB962C8B-B14F-4D97-AF65-F5344CB8AC3E}">
        <p14:creationId xmlns:p14="http://schemas.microsoft.com/office/powerpoint/2010/main" val="320120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432435-A7C5-F096-B130-DB12E4798DD0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F96570-9F3C-7BFC-05E3-4A3E6A3E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고찰 및 향후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9AC54-27CF-E785-7018-D36F5B250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자세의 다양성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F86D78-0DF5-5C33-B731-26DE9B99DD34}"/>
              </a:ext>
            </a:extLst>
          </p:cNvPr>
          <p:cNvGrpSpPr/>
          <p:nvPr/>
        </p:nvGrpSpPr>
        <p:grpSpPr>
          <a:xfrm>
            <a:off x="1083854" y="2639373"/>
            <a:ext cx="6165359" cy="3853502"/>
            <a:chOff x="584232" y="2639373"/>
            <a:chExt cx="6165359" cy="385350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7A9EC82-DAB6-34D9-B254-C5E041A83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617" y="2925281"/>
              <a:ext cx="5628588" cy="328168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42BDE16-FCD8-B7D2-1A7E-BF96AB226A67}"/>
                </a:ext>
              </a:extLst>
            </p:cNvPr>
            <p:cNvSpPr/>
            <p:nvPr/>
          </p:nvSpPr>
          <p:spPr>
            <a:xfrm>
              <a:off x="584232" y="2639373"/>
              <a:ext cx="6165359" cy="3853502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C40917-1642-585A-C6EA-35D190D7625B}"/>
              </a:ext>
            </a:extLst>
          </p:cNvPr>
          <p:cNvGrpSpPr/>
          <p:nvPr/>
        </p:nvGrpSpPr>
        <p:grpSpPr>
          <a:xfrm>
            <a:off x="8501610" y="1931050"/>
            <a:ext cx="2497344" cy="1767409"/>
            <a:chOff x="7601627" y="3729874"/>
            <a:chExt cx="2497344" cy="1767409"/>
          </a:xfrm>
        </p:grpSpPr>
        <p:pic>
          <p:nvPicPr>
            <p:cNvPr id="2050" name="Picture 2" descr="무심코 한 다리 꼬는 자세가 건강에 미치는 악영향 6가지 : 네이버 포스트">
              <a:extLst>
                <a:ext uri="{FF2B5EF4-FFF2-40B4-BE49-F238E27FC236}">
                  <a16:creationId xmlns:a16="http://schemas.microsoft.com/office/drawing/2014/main" id="{9E7032A1-73A2-F72F-A037-2C2FC96D1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588" y="3996239"/>
              <a:ext cx="2001422" cy="12346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6FDBDA2-D8F7-75DF-EFEF-81669CEF3A78}"/>
                </a:ext>
              </a:extLst>
            </p:cNvPr>
            <p:cNvSpPr/>
            <p:nvPr/>
          </p:nvSpPr>
          <p:spPr>
            <a:xfrm>
              <a:off x="7601627" y="3729874"/>
              <a:ext cx="2497344" cy="1767409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D6BFE1-D4AD-CE54-5A27-EE3E9538A55E}"/>
                </a:ext>
              </a:extLst>
            </p:cNvPr>
            <p:cNvSpPr txBox="1"/>
            <p:nvPr/>
          </p:nvSpPr>
          <p:spPr>
            <a:xfrm>
              <a:off x="7849588" y="5251777"/>
              <a:ext cx="2001422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" dirty="0">
                  <a:solidFill>
                    <a:schemeClr val="bg2">
                      <a:lumMod val="90000"/>
                    </a:schemeClr>
                  </a:solidFill>
                </a:rPr>
                <a:t>https://post.naver.com/viewer/postView.nhn?volumeNo=16730173&amp;memberNo=34335161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F513376-3E67-C361-741C-5037EBD934E7}"/>
              </a:ext>
            </a:extLst>
          </p:cNvPr>
          <p:cNvGrpSpPr/>
          <p:nvPr/>
        </p:nvGrpSpPr>
        <p:grpSpPr>
          <a:xfrm>
            <a:off x="8501610" y="4236635"/>
            <a:ext cx="2497344" cy="1767409"/>
            <a:chOff x="7754027" y="3882274"/>
            <a:chExt cx="2497344" cy="1767409"/>
          </a:xfrm>
        </p:grpSpPr>
        <p:pic>
          <p:nvPicPr>
            <p:cNvPr id="2052" name="Picture 4" descr="옷걸이 어깨'에 턱이 아파요... 턱관절 장애 의심? | JTBC 뉴스">
              <a:extLst>
                <a:ext uri="{FF2B5EF4-FFF2-40B4-BE49-F238E27FC236}">
                  <a16:creationId xmlns:a16="http://schemas.microsoft.com/office/drawing/2014/main" id="{81E2FC0E-4D10-FDAA-E4E3-B8C94DE85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831" y="4127780"/>
              <a:ext cx="1881736" cy="13014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C86DAD1-1B6D-8A2E-FF93-64A4DC6CF5D7}"/>
                </a:ext>
              </a:extLst>
            </p:cNvPr>
            <p:cNvSpPr/>
            <p:nvPr/>
          </p:nvSpPr>
          <p:spPr>
            <a:xfrm>
              <a:off x="7754027" y="3882274"/>
              <a:ext cx="2497344" cy="1767409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796725-D574-18E3-BB5B-340D7DECD6FB}"/>
                </a:ext>
              </a:extLst>
            </p:cNvPr>
            <p:cNvSpPr txBox="1"/>
            <p:nvPr/>
          </p:nvSpPr>
          <p:spPr>
            <a:xfrm>
              <a:off x="8001988" y="5448701"/>
              <a:ext cx="2001422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dirty="0">
                  <a:solidFill>
                    <a:schemeClr val="bg2">
                      <a:lumMod val="90000"/>
                    </a:schemeClr>
                  </a:solidFill>
                </a:rPr>
                <a:t>https://news.jtbc.co.kr/article/article.aspx?news_id=NB11911113</a:t>
              </a:r>
              <a:endParaRPr lang="ko-KR" altLang="en-US" sz="3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4" name="더하기 기호 53">
            <a:extLst>
              <a:ext uri="{FF2B5EF4-FFF2-40B4-BE49-F238E27FC236}">
                <a16:creationId xmlns:a16="http://schemas.microsoft.com/office/drawing/2014/main" id="{2F49BD2D-2A12-27B2-3D4A-70336CAC66BC}"/>
              </a:ext>
            </a:extLst>
          </p:cNvPr>
          <p:cNvSpPr/>
          <p:nvPr/>
        </p:nvSpPr>
        <p:spPr>
          <a:xfrm>
            <a:off x="7455920" y="4110294"/>
            <a:ext cx="911657" cy="91165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FD2A8B-200D-4A48-3B2B-86A220FCD328}"/>
              </a:ext>
            </a:extLst>
          </p:cNvPr>
          <p:cNvSpPr txBox="1"/>
          <p:nvPr/>
        </p:nvSpPr>
        <p:spPr>
          <a:xfrm>
            <a:off x="9574261" y="6240971"/>
            <a:ext cx="738664" cy="436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dirty="0"/>
              <a:t>…</a:t>
            </a:r>
            <a:endParaRPr lang="ko-KR" altLang="en-US" sz="3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313597-CF8B-8F71-AE78-EB9C1D2B6C9A}"/>
              </a:ext>
            </a:extLst>
          </p:cNvPr>
          <p:cNvSpPr txBox="1"/>
          <p:nvPr/>
        </p:nvSpPr>
        <p:spPr>
          <a:xfrm>
            <a:off x="9010277" y="1618320"/>
            <a:ext cx="148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다리 꼬아 앉기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1FD59D-56DA-F87D-C0BA-E9244D96F97B}"/>
              </a:ext>
            </a:extLst>
          </p:cNvPr>
          <p:cNvSpPr txBox="1"/>
          <p:nvPr/>
        </p:nvSpPr>
        <p:spPr>
          <a:xfrm>
            <a:off x="9010276" y="3903967"/>
            <a:ext cx="148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턱 괸 자세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915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ED1F0-3BCF-C4D4-58B4-DB0CF9024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980" y="2977038"/>
            <a:ext cx="10226040" cy="903923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감사합니다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A85ECA-712A-C5DE-DA1C-316BFAAE4E17}"/>
              </a:ext>
            </a:extLst>
          </p:cNvPr>
          <p:cNvSpPr/>
          <p:nvPr/>
        </p:nvSpPr>
        <p:spPr>
          <a:xfrm>
            <a:off x="830580" y="929640"/>
            <a:ext cx="10530840" cy="4805997"/>
          </a:xfrm>
          <a:prstGeom prst="roundRect">
            <a:avLst/>
          </a:prstGeom>
          <a:noFill/>
          <a:ln w="269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7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550337-4199-F9FE-8CC5-A7E945581401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8951D-E9F6-61B5-1A33-06F26486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올바른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자세의 중요성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66F1DC-708C-6BC4-43E7-79AB5FB646D4}"/>
              </a:ext>
            </a:extLst>
          </p:cNvPr>
          <p:cNvGrpSpPr/>
          <p:nvPr/>
        </p:nvGrpSpPr>
        <p:grpSpPr>
          <a:xfrm>
            <a:off x="3354214" y="2505802"/>
            <a:ext cx="5483572" cy="3644419"/>
            <a:chOff x="5343034" y="2392680"/>
            <a:chExt cx="5483572" cy="364441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75B8DF-A18B-33C1-EADF-203BBF61B509}"/>
                </a:ext>
              </a:extLst>
            </p:cNvPr>
            <p:cNvSpPr/>
            <p:nvPr/>
          </p:nvSpPr>
          <p:spPr>
            <a:xfrm>
              <a:off x="5425440" y="2392680"/>
              <a:ext cx="5318760" cy="3307080"/>
            </a:xfrm>
            <a:prstGeom prst="roundRect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forward head">
              <a:extLst>
                <a:ext uri="{FF2B5EF4-FFF2-40B4-BE49-F238E27FC236}">
                  <a16:creationId xmlns:a16="http://schemas.microsoft.com/office/drawing/2014/main" id="{1F4E9610-71D5-6D2D-A87F-8A3BD006A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439" y="2705894"/>
              <a:ext cx="4514001" cy="263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144B61-0051-A202-5154-E0FCC67F7D16}"/>
                </a:ext>
              </a:extLst>
            </p:cNvPr>
            <p:cNvSpPr txBox="1"/>
            <p:nvPr/>
          </p:nvSpPr>
          <p:spPr>
            <a:xfrm>
              <a:off x="5343034" y="5775489"/>
              <a:ext cx="548357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http://www.kcchampionperformance.com/news/2016/4/7/does-bad-posture-back-pain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48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2F6C5B-CA6A-B5BE-3B14-E9C6D44AF7AD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815C6C-44F5-D421-A1D6-EDF393BC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올바른 자세의 중요성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A4EDD8-1F36-5EE2-7833-9168778B87D8}"/>
              </a:ext>
            </a:extLst>
          </p:cNvPr>
          <p:cNvGrpSpPr/>
          <p:nvPr/>
        </p:nvGrpSpPr>
        <p:grpSpPr>
          <a:xfrm>
            <a:off x="1417320" y="2526332"/>
            <a:ext cx="3581400" cy="2784970"/>
            <a:chOff x="1524000" y="2370852"/>
            <a:chExt cx="3581400" cy="27849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CA0DFE-B0A7-3A7B-DAE8-31B0DA53EC41}"/>
                </a:ext>
              </a:extLst>
            </p:cNvPr>
            <p:cNvSpPr txBox="1"/>
            <p:nvPr/>
          </p:nvSpPr>
          <p:spPr>
            <a:xfrm>
              <a:off x="1668780" y="4955767"/>
              <a:ext cx="32956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https://chiro-trust.org/joint-pain/5-exercises-to-fight-forward-head-posture/</a:t>
              </a:r>
              <a:endParaRPr lang="ko-KR" altLang="en-US" sz="7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25472EF-2E92-DB31-C4D5-E87302A78C38}"/>
                </a:ext>
              </a:extLst>
            </p:cNvPr>
            <p:cNvGrpSpPr/>
            <p:nvPr/>
          </p:nvGrpSpPr>
          <p:grpSpPr>
            <a:xfrm>
              <a:off x="1524000" y="2370852"/>
              <a:ext cx="3581400" cy="2773680"/>
              <a:chOff x="1524000" y="2301240"/>
              <a:chExt cx="3581400" cy="2773680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BC4217DA-03B5-39D4-CDBA-732B70F4E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85" r="26738"/>
              <a:stretch/>
            </p:blipFill>
            <p:spPr bwMode="auto">
              <a:xfrm>
                <a:off x="2057400" y="2315895"/>
                <a:ext cx="2731554" cy="2555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A3FE76DB-D66D-9DE8-7AE3-04DA8DBE6BF4}"/>
                  </a:ext>
                </a:extLst>
              </p:cNvPr>
              <p:cNvSpPr/>
              <p:nvPr/>
            </p:nvSpPr>
            <p:spPr>
              <a:xfrm>
                <a:off x="1524000" y="2301240"/>
                <a:ext cx="3581400" cy="2773680"/>
              </a:xfrm>
              <a:prstGeom prst="round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F46719-0FF7-0820-EFCD-335EA11D1785}"/>
              </a:ext>
            </a:extLst>
          </p:cNvPr>
          <p:cNvGrpSpPr/>
          <p:nvPr/>
        </p:nvGrpSpPr>
        <p:grpSpPr>
          <a:xfrm>
            <a:off x="6789420" y="2540987"/>
            <a:ext cx="3840480" cy="2773680"/>
            <a:chOff x="6789420" y="2540987"/>
            <a:chExt cx="3840480" cy="2773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DA2D04-11A4-1C90-6EC5-B0AB6B988F49}"/>
                </a:ext>
              </a:extLst>
            </p:cNvPr>
            <p:cNvSpPr txBox="1"/>
            <p:nvPr/>
          </p:nvSpPr>
          <p:spPr>
            <a:xfrm>
              <a:off x="7056120" y="5051676"/>
              <a:ext cx="357378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https://news.mt.co.kr/mtview.php?no=2019120516503255583</a:t>
              </a:r>
            </a:p>
          </p:txBody>
        </p:sp>
        <p:pic>
          <p:nvPicPr>
            <p:cNvPr id="5126" name="Picture 6" descr="출퇴근길/사진제공=게티이미지뱅크">
              <a:extLst>
                <a:ext uri="{FF2B5EF4-FFF2-40B4-BE49-F238E27FC236}">
                  <a16:creationId xmlns:a16="http://schemas.microsoft.com/office/drawing/2014/main" id="{5AA357B9-BEAF-52F4-664E-E525CA7D7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6120" y="2823498"/>
              <a:ext cx="3307080" cy="22086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94EB632-7890-25E1-ED8C-1DB10009FCD3}"/>
                </a:ext>
              </a:extLst>
            </p:cNvPr>
            <p:cNvSpPr/>
            <p:nvPr/>
          </p:nvSpPr>
          <p:spPr>
            <a:xfrm>
              <a:off x="6789420" y="2540987"/>
              <a:ext cx="3840480" cy="2773680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AE8401-795A-C827-E603-AA26E7BCDB63}"/>
              </a:ext>
            </a:extLst>
          </p:cNvPr>
          <p:cNvSpPr txBox="1"/>
          <p:nvPr/>
        </p:nvSpPr>
        <p:spPr>
          <a:xfrm>
            <a:off x="1194435" y="5504118"/>
            <a:ext cx="4027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전자기기 뗄 수 없는 현대 사회</a:t>
            </a:r>
            <a:endParaRPr lang="en-US" altLang="ko-KR" dirty="0"/>
          </a:p>
          <a:p>
            <a:pPr algn="ctr"/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7E173-A7E4-106B-E50A-4F0256DFF54D}"/>
              </a:ext>
            </a:extLst>
          </p:cNvPr>
          <p:cNvSpPr txBox="1"/>
          <p:nvPr/>
        </p:nvSpPr>
        <p:spPr>
          <a:xfrm>
            <a:off x="4949190" y="5489325"/>
            <a:ext cx="7520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기타 장시간 동일한 자세 유지</a:t>
            </a:r>
            <a:endParaRPr lang="en-US" altLang="ko-KR" dirty="0"/>
          </a:p>
          <a:p>
            <a:pPr algn="ctr"/>
            <a:r>
              <a:rPr lang="ko-KR" altLang="en-US" dirty="0"/>
              <a:t>공부</a:t>
            </a:r>
            <a:r>
              <a:rPr lang="en-US" altLang="ko-KR" dirty="0"/>
              <a:t>, </a:t>
            </a:r>
            <a:r>
              <a:rPr lang="ko-KR" altLang="en-US" dirty="0"/>
              <a:t>독서</a:t>
            </a:r>
            <a:r>
              <a:rPr lang="en-US" altLang="ko-KR" dirty="0"/>
              <a:t>, </a:t>
            </a:r>
            <a:r>
              <a:rPr lang="ko-KR" altLang="en-US" dirty="0"/>
              <a:t>대중교통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109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1FE8F-1A72-395B-90F2-EB711CAE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340" y="2395601"/>
            <a:ext cx="9037320" cy="4351338"/>
          </a:xfrm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적절한 운동과 스트레칭으로 예방할 수 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근본적으로 올바른 자세를 유지해야 함</a:t>
            </a:r>
            <a:r>
              <a:rPr lang="en-US" altLang="ko-KR" dirty="0"/>
              <a:t>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올바른 자세 유지 시 올바르지 않은 자세로 쌓인 피로와 통증 해소를 위한 의료시설 방문 횟수</a:t>
            </a:r>
            <a:r>
              <a:rPr lang="en-US" altLang="ko-KR" dirty="0"/>
              <a:t>/</a:t>
            </a:r>
            <a:r>
              <a:rPr lang="ko-KR" altLang="en-US" dirty="0"/>
              <a:t>비용 감소</a:t>
            </a:r>
            <a:endParaRPr lang="en-US" altLang="ko-KR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FDCFB-FDBA-0860-BDB4-AD66A325D0C1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BB1B24-32EA-52CD-4469-BEAC12A0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올바른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자세의 중요성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7549CF-A38B-F145-97BC-8E592147A687}"/>
              </a:ext>
            </a:extLst>
          </p:cNvPr>
          <p:cNvCxnSpPr/>
          <p:nvPr/>
        </p:nvCxnSpPr>
        <p:spPr>
          <a:xfrm>
            <a:off x="1394460" y="4663440"/>
            <a:ext cx="9403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A52E848-5E09-E5F2-B5B8-A7E7B197328C}"/>
              </a:ext>
            </a:extLst>
          </p:cNvPr>
          <p:cNvSpPr/>
          <p:nvPr/>
        </p:nvSpPr>
        <p:spPr>
          <a:xfrm>
            <a:off x="2843579" y="5274457"/>
            <a:ext cx="6504841" cy="937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실시간 자세 분류 프로그램 제작</a:t>
            </a:r>
          </a:p>
        </p:txBody>
      </p:sp>
    </p:spTree>
    <p:extLst>
      <p:ext uri="{BB962C8B-B14F-4D97-AF65-F5344CB8AC3E}">
        <p14:creationId xmlns:p14="http://schemas.microsoft.com/office/powerpoint/2010/main" val="275454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자세 분류 프로그램 구축 과정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BF6101B-D8D9-8C27-CA39-237F982F2B83}"/>
              </a:ext>
            </a:extLst>
          </p:cNvPr>
          <p:cNvSpPr/>
          <p:nvPr/>
        </p:nvSpPr>
        <p:spPr>
          <a:xfrm>
            <a:off x="612397" y="2484120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데이터 수집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사진촬영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3CC884-5235-AE97-099C-5A78909DDBDF}"/>
              </a:ext>
            </a:extLst>
          </p:cNvPr>
          <p:cNvSpPr/>
          <p:nvPr/>
        </p:nvSpPr>
        <p:spPr>
          <a:xfrm>
            <a:off x="2957805" y="2484120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데이터셋 구분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527D2E-1442-A47E-D9B8-A69EDE17267A}"/>
              </a:ext>
            </a:extLst>
          </p:cNvPr>
          <p:cNvSpPr/>
          <p:nvPr/>
        </p:nvSpPr>
        <p:spPr>
          <a:xfrm>
            <a:off x="2957805" y="3848100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신체 주요 부위 감지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876BA79-2875-7CC7-A90F-2E03FE871A9A}"/>
              </a:ext>
            </a:extLst>
          </p:cNvPr>
          <p:cNvSpPr/>
          <p:nvPr/>
        </p:nvSpPr>
        <p:spPr>
          <a:xfrm>
            <a:off x="2957805" y="5231126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모델링 데이터 생성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A08BE2-A6EA-1CB1-9775-6A11D2C5E299}"/>
              </a:ext>
            </a:extLst>
          </p:cNvPr>
          <p:cNvSpPr/>
          <p:nvPr/>
        </p:nvSpPr>
        <p:spPr>
          <a:xfrm>
            <a:off x="5332141" y="2484120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자세 분류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87D365-03CB-E919-1109-C95ACB2A7AC0}"/>
              </a:ext>
            </a:extLst>
          </p:cNvPr>
          <p:cNvSpPr/>
          <p:nvPr/>
        </p:nvSpPr>
        <p:spPr>
          <a:xfrm>
            <a:off x="9869921" y="2485520"/>
            <a:ext cx="1691640" cy="88392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</a:rPr>
              <a:t>실시간 모니터링 프로그램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D9DFFB-F44E-C242-64FE-B958B494E2B3}"/>
              </a:ext>
            </a:extLst>
          </p:cNvPr>
          <p:cNvCxnSpPr>
            <a:cxnSpLocks/>
          </p:cNvCxnSpPr>
          <p:nvPr/>
        </p:nvCxnSpPr>
        <p:spPr>
          <a:xfrm>
            <a:off x="2395477" y="2926080"/>
            <a:ext cx="3962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8A29C5-8D66-0B06-8E76-F8F080D29126}"/>
              </a:ext>
            </a:extLst>
          </p:cNvPr>
          <p:cNvSpPr/>
          <p:nvPr/>
        </p:nvSpPr>
        <p:spPr>
          <a:xfrm>
            <a:off x="2866365" y="1690688"/>
            <a:ext cx="1889760" cy="492346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F4CF7-C7C5-C972-9EAC-47A9B5206522}"/>
              </a:ext>
            </a:extLst>
          </p:cNvPr>
          <p:cNvSpPr txBox="1"/>
          <p:nvPr/>
        </p:nvSpPr>
        <p:spPr>
          <a:xfrm>
            <a:off x="3039557" y="192986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데이터 </a:t>
            </a:r>
            <a:r>
              <a:rPr lang="ko-KR" altLang="en-US" sz="1600" dirty="0" err="1"/>
              <a:t>전처리</a:t>
            </a:r>
            <a:endParaRPr lang="en-US" altLang="ko-KR" sz="16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9BE2410-9DCA-0CE0-C9E5-39F7970B0B49}"/>
              </a:ext>
            </a:extLst>
          </p:cNvPr>
          <p:cNvCxnSpPr>
            <a:cxnSpLocks/>
          </p:cNvCxnSpPr>
          <p:nvPr/>
        </p:nvCxnSpPr>
        <p:spPr>
          <a:xfrm>
            <a:off x="4846013" y="2926080"/>
            <a:ext cx="3962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887034D-4742-2EB2-66DA-CB56EFA27433}"/>
              </a:ext>
            </a:extLst>
          </p:cNvPr>
          <p:cNvCxnSpPr>
            <a:cxnSpLocks/>
          </p:cNvCxnSpPr>
          <p:nvPr/>
        </p:nvCxnSpPr>
        <p:spPr>
          <a:xfrm>
            <a:off x="9384111" y="2927792"/>
            <a:ext cx="3962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F063302-1125-9A56-C83B-9C3688AFA824}"/>
              </a:ext>
            </a:extLst>
          </p:cNvPr>
          <p:cNvCxnSpPr>
            <a:cxnSpLocks/>
          </p:cNvCxnSpPr>
          <p:nvPr/>
        </p:nvCxnSpPr>
        <p:spPr>
          <a:xfrm>
            <a:off x="3803625" y="3429000"/>
            <a:ext cx="0" cy="327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B4937F2-7B69-7094-FD1C-AD842A701D10}"/>
              </a:ext>
            </a:extLst>
          </p:cNvPr>
          <p:cNvCxnSpPr>
            <a:cxnSpLocks/>
          </p:cNvCxnSpPr>
          <p:nvPr/>
        </p:nvCxnSpPr>
        <p:spPr>
          <a:xfrm>
            <a:off x="3811245" y="4809931"/>
            <a:ext cx="0" cy="327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A77CBF9-9470-8767-A1B4-A5C8FF28A194}"/>
              </a:ext>
            </a:extLst>
          </p:cNvPr>
          <p:cNvSpPr/>
          <p:nvPr/>
        </p:nvSpPr>
        <p:spPr>
          <a:xfrm>
            <a:off x="7602901" y="2484120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검증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FC1FBD-8170-BE39-8CDC-E1857AE3B689}"/>
              </a:ext>
            </a:extLst>
          </p:cNvPr>
          <p:cNvCxnSpPr>
            <a:cxnSpLocks/>
          </p:cNvCxnSpPr>
          <p:nvPr/>
        </p:nvCxnSpPr>
        <p:spPr>
          <a:xfrm>
            <a:off x="7132016" y="2935411"/>
            <a:ext cx="3962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25EA31-FCA3-AFD4-A09F-E07ABB812FB2}"/>
              </a:ext>
            </a:extLst>
          </p:cNvPr>
          <p:cNvSpPr/>
          <p:nvPr/>
        </p:nvSpPr>
        <p:spPr>
          <a:xfrm>
            <a:off x="6484316" y="3848100"/>
            <a:ext cx="1691640" cy="8839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보완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B6942E-3042-B406-F590-97982C8A02BF}"/>
              </a:ext>
            </a:extLst>
          </p:cNvPr>
          <p:cNvCxnSpPr>
            <a:cxnSpLocks/>
          </p:cNvCxnSpPr>
          <p:nvPr/>
        </p:nvCxnSpPr>
        <p:spPr>
          <a:xfrm flipH="1">
            <a:off x="8175956" y="3468969"/>
            <a:ext cx="272765" cy="288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D79F2C-A9B2-0D49-1EA0-11DC418431FF}"/>
              </a:ext>
            </a:extLst>
          </p:cNvPr>
          <p:cNvCxnSpPr>
            <a:cxnSpLocks/>
          </p:cNvCxnSpPr>
          <p:nvPr/>
        </p:nvCxnSpPr>
        <p:spPr>
          <a:xfrm flipH="1" flipV="1">
            <a:off x="6177961" y="3468969"/>
            <a:ext cx="305135" cy="280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78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데이터 수집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</a:rPr>
              <a:t>사진 촬영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DD082A-2569-F467-5D16-A10200AFCDD6}"/>
              </a:ext>
            </a:extLst>
          </p:cNvPr>
          <p:cNvSpPr/>
          <p:nvPr/>
        </p:nvSpPr>
        <p:spPr>
          <a:xfrm>
            <a:off x="4254485" y="2297872"/>
            <a:ext cx="3683030" cy="396528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EE1DF4-2F75-C956-3194-55A182994AC9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51E66-EF04-091C-4E3F-BECD9E55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</a:rPr>
              <a:t>MoveNet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18400-E3AB-8D28-9469-6075222C2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93" y="2021523"/>
            <a:ext cx="4280807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딥러닝 컴퓨터 비전 분야 중</a:t>
            </a:r>
            <a:br>
              <a:rPr lang="en-US" altLang="ko-KR" sz="2400" dirty="0"/>
            </a:br>
            <a:r>
              <a:rPr lang="ko-KR" altLang="en-US" sz="2400" dirty="0"/>
              <a:t>움직임 분석에 탁월</a:t>
            </a:r>
            <a:endParaRPr lang="en-US" altLang="ko-KR" sz="2400" dirty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이미지로부터 </a:t>
            </a:r>
            <a:r>
              <a:rPr lang="en-US" altLang="ko-KR" sz="2400" dirty="0"/>
              <a:t>17</a:t>
            </a:r>
            <a:r>
              <a:rPr lang="ko-KR" altLang="en-US" sz="2400" dirty="0"/>
              <a:t>개의 신체 주요 부위 구별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D5831-04B3-76A7-AE12-156E262BEC29}"/>
              </a:ext>
            </a:extLst>
          </p:cNvPr>
          <p:cNvSpPr txBox="1"/>
          <p:nvPr/>
        </p:nvSpPr>
        <p:spPr>
          <a:xfrm>
            <a:off x="6598881" y="5603717"/>
            <a:ext cx="36233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https://www.tensorflow.org/hub/tutorials/movenet?hl=ko</a:t>
            </a:r>
            <a:endParaRPr lang="ko-KR" altLang="en-US" sz="9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36" name="Picture 12" descr="gif">
            <a:extLst>
              <a:ext uri="{FF2B5EF4-FFF2-40B4-BE49-F238E27FC236}">
                <a16:creationId xmlns:a16="http://schemas.microsoft.com/office/drawing/2014/main" id="{7F89E636-543B-990B-7EDD-23157A765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2768442"/>
            <a:ext cx="5067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9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975F43-691B-CF56-A01D-E149054DB2D8}"/>
              </a:ext>
            </a:extLst>
          </p:cNvPr>
          <p:cNvSpPr/>
          <p:nvPr/>
        </p:nvSpPr>
        <p:spPr>
          <a:xfrm>
            <a:off x="-777240" y="-106680"/>
            <a:ext cx="14097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700C2-F082-C551-8DF5-D984B0B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</a:rPr>
              <a:t>MoveNet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ko-KR" altLang="en-US" sz="4000" dirty="0">
                <a:solidFill>
                  <a:schemeClr val="bg1"/>
                </a:solidFill>
              </a:rPr>
              <a:t>인식 사진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7811A7-DB1E-07BA-16A3-9745FF96FD88}"/>
              </a:ext>
            </a:extLst>
          </p:cNvPr>
          <p:cNvGrpSpPr/>
          <p:nvPr/>
        </p:nvGrpSpPr>
        <p:grpSpPr>
          <a:xfrm>
            <a:off x="2060699" y="1887873"/>
            <a:ext cx="8067976" cy="4691243"/>
            <a:chOff x="2060699" y="1887873"/>
            <a:chExt cx="8067976" cy="46912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E8C3F3-8714-EE32-92FE-AAA01B10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321" y="4456819"/>
              <a:ext cx="3772973" cy="21222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003166-01B7-9CEF-6575-49C605C47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97" y="1889094"/>
              <a:ext cx="3775593" cy="21237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B18CB7-F18B-0CA6-A936-C585A0E0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081" y="4455345"/>
              <a:ext cx="3775594" cy="212377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171738E-0672-871E-3299-9E18B5B1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699" y="1887873"/>
              <a:ext cx="3772972" cy="212229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9ADFA1B-904B-2F17-8EEF-E28BE8D50A46}"/>
              </a:ext>
            </a:extLst>
          </p:cNvPr>
          <p:cNvGrpSpPr/>
          <p:nvPr/>
        </p:nvGrpSpPr>
        <p:grpSpPr>
          <a:xfrm>
            <a:off x="2060702" y="1887876"/>
            <a:ext cx="8070595" cy="4696444"/>
            <a:chOff x="2060702" y="1887876"/>
            <a:chExt cx="8070595" cy="4696444"/>
          </a:xfrm>
        </p:grpSpPr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0BEDF7F2-18A1-BD6C-A13C-43130EDE4D4D}"/>
                </a:ext>
              </a:extLst>
            </p:cNvPr>
            <p:cNvSpPr/>
            <p:nvPr/>
          </p:nvSpPr>
          <p:spPr>
            <a:xfrm>
              <a:off x="4588326" y="2726560"/>
              <a:ext cx="3015344" cy="301534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DDF4F8A-60BD-6FA1-B207-1D136B6FCA76}"/>
                </a:ext>
              </a:extLst>
            </p:cNvPr>
            <p:cNvGrpSpPr/>
            <p:nvPr/>
          </p:nvGrpSpPr>
          <p:grpSpPr>
            <a:xfrm>
              <a:off x="2060702" y="1887876"/>
              <a:ext cx="8070595" cy="4696444"/>
              <a:chOff x="2060702" y="1887876"/>
              <a:chExt cx="8070595" cy="4696444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428294-99E8-F3C7-2666-53B569168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0702" y="4234232"/>
                <a:ext cx="807059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284942-C6CA-6A50-E053-20B85DD70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87876"/>
                <a:ext cx="0" cy="469644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41ADA7-D096-B316-8B9F-EBD1C7F4F322}"/>
              </a:ext>
            </a:extLst>
          </p:cNvPr>
          <p:cNvSpPr txBox="1"/>
          <p:nvPr/>
        </p:nvSpPr>
        <p:spPr>
          <a:xfrm>
            <a:off x="4743761" y="3547336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정상</a:t>
            </a:r>
            <a:endParaRPr lang="en-US" altLang="ko-KR" sz="1600" dirty="0"/>
          </a:p>
          <a:p>
            <a:pPr algn="r"/>
            <a:r>
              <a:rPr lang="en-US" altLang="ko-KR" sz="1600" dirty="0"/>
              <a:t>normal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D5F3E0-15A4-87B5-7BD8-382423A1774B}"/>
              </a:ext>
            </a:extLst>
          </p:cNvPr>
          <p:cNvSpPr txBox="1"/>
          <p:nvPr/>
        </p:nvSpPr>
        <p:spPr>
          <a:xfrm>
            <a:off x="6141954" y="3547335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거북목</a:t>
            </a:r>
            <a:endParaRPr lang="en-US" altLang="ko-KR" sz="1600" dirty="0"/>
          </a:p>
          <a:p>
            <a:r>
              <a:rPr lang="en-US" altLang="ko-KR" sz="1600" spc="-150" dirty="0"/>
              <a:t>forward head</a:t>
            </a:r>
            <a:endParaRPr lang="ko-KR" altLang="en-US" sz="1600" spc="-1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52FA0-33D7-F7D6-9361-951966615EDD}"/>
              </a:ext>
            </a:extLst>
          </p:cNvPr>
          <p:cNvSpPr txBox="1"/>
          <p:nvPr/>
        </p:nvSpPr>
        <p:spPr>
          <a:xfrm>
            <a:off x="4741172" y="4347122"/>
            <a:ext cx="130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편평등</a:t>
            </a:r>
            <a:endParaRPr lang="en-US" altLang="ko-KR" sz="1600" dirty="0"/>
          </a:p>
          <a:p>
            <a:pPr algn="r"/>
            <a:r>
              <a:rPr lang="en-US" altLang="ko-KR" sz="1600" spc="-150" dirty="0"/>
              <a:t>flat back</a:t>
            </a:r>
            <a:endParaRPr lang="ko-KR" altLang="en-US" sz="1600" spc="-1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DCDFE-6D0A-C6DC-03D4-7BA2244A95C1}"/>
              </a:ext>
            </a:extLst>
          </p:cNvPr>
          <p:cNvSpPr txBox="1"/>
          <p:nvPr/>
        </p:nvSpPr>
        <p:spPr>
          <a:xfrm>
            <a:off x="6139365" y="4347121"/>
            <a:ext cx="134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등기댐</a:t>
            </a:r>
            <a:endParaRPr lang="en-US" altLang="ko-KR" sz="1600" dirty="0"/>
          </a:p>
          <a:p>
            <a:r>
              <a:rPr lang="en-US" altLang="ko-KR" sz="1600" dirty="0"/>
              <a:t>leaning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396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479</Words>
  <Application>Microsoft Office PowerPoint</Application>
  <PresentationFormat>와이드스크린</PresentationFormat>
  <Paragraphs>120</Paragraphs>
  <Slides>21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책상 앉은 자세 분류기</vt:lpstr>
      <vt:lpstr>목차</vt:lpstr>
      <vt:lpstr>올바른 자세의 중요성</vt:lpstr>
      <vt:lpstr>올바른 자세의 중요성</vt:lpstr>
      <vt:lpstr>올바른 자세의 중요성</vt:lpstr>
      <vt:lpstr>자세 분류 프로그램 구축 과정</vt:lpstr>
      <vt:lpstr>데이터 수집 – 사진 촬영</vt:lpstr>
      <vt:lpstr>데이터 전처리 – MoveNet</vt:lpstr>
      <vt:lpstr>데이터 전처리 – MoveNet 인식 사진</vt:lpstr>
      <vt:lpstr>데이터 분석 – 문제점</vt:lpstr>
      <vt:lpstr>데이터 분석 – 문제점</vt:lpstr>
      <vt:lpstr>데이터 분석 – 문제점</vt:lpstr>
      <vt:lpstr>데이터 분석 – 문제점</vt:lpstr>
      <vt:lpstr>데이터 분석 – 문제점</vt:lpstr>
      <vt:lpstr>모델링</vt:lpstr>
      <vt:lpstr>모델링</vt:lpstr>
      <vt:lpstr>모델링 결과 분석</vt:lpstr>
      <vt:lpstr>프로그램 시연</vt:lpstr>
      <vt:lpstr>고찰 및 향후 목표</vt:lpstr>
      <vt:lpstr>고찰 및 향후 목표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지금 당신의 자세는 올바른가요?</dc:title>
  <dc:creator>jinmo</dc:creator>
  <cp:lastModifiedBy>jinmo</cp:lastModifiedBy>
  <cp:revision>85</cp:revision>
  <dcterms:created xsi:type="dcterms:W3CDTF">2023-05-12T04:45:26Z</dcterms:created>
  <dcterms:modified xsi:type="dcterms:W3CDTF">2023-05-14T16:27:32Z</dcterms:modified>
</cp:coreProperties>
</file>